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1" r:id="rId10"/>
    <p:sldId id="282" r:id="rId11"/>
    <p:sldId id="283" r:id="rId12"/>
    <p:sldId id="286" r:id="rId13"/>
    <p:sldId id="287" r:id="rId14"/>
    <p:sldId id="288" r:id="rId15"/>
    <p:sldId id="290" r:id="rId16"/>
    <p:sldId id="289" r:id="rId17"/>
    <p:sldId id="291" r:id="rId18"/>
    <p:sldId id="292" r:id="rId19"/>
    <p:sldId id="294" r:id="rId20"/>
    <p:sldId id="295" r:id="rId21"/>
    <p:sldId id="296" r:id="rId22"/>
    <p:sldId id="297" r:id="rId23"/>
    <p:sldId id="298" r:id="rId24"/>
    <p:sldId id="299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Zhi" initials="ZZ" lastIdx="1" clrIdx="0">
    <p:extLst>
      <p:ext uri="{19B8F6BF-5375-455C-9EA6-DF929625EA0E}">
        <p15:presenceInfo xmlns:p15="http://schemas.microsoft.com/office/powerpoint/2012/main" userId="S-1-5-21-2035299757-743199251-48716514-6209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8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0283" autoAdjust="0"/>
  </p:normalViewPr>
  <p:slideViewPr>
    <p:cSldViewPr snapToGrid="0">
      <p:cViewPr varScale="1">
        <p:scale>
          <a:sx n="60" d="100"/>
          <a:sy n="60" d="100"/>
        </p:scale>
        <p:origin x="1024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ishe\Dropbox\Argonne_Project\VTO_Exelon_2297\FakeP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45603674540683"/>
          <c:y val="0.10165653004548457"/>
          <c:w val="0.81865507436570428"/>
          <c:h val="0.6579930777184542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Vbefore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1.01</c:v>
                </c:pt>
                <c:pt idx="1">
                  <c:v>1</c:v>
                </c:pt>
                <c:pt idx="2">
                  <c:v>0.99</c:v>
                </c:pt>
                <c:pt idx="3">
                  <c:v>0.98</c:v>
                </c:pt>
                <c:pt idx="4">
                  <c:v>0.97</c:v>
                </c:pt>
                <c:pt idx="5">
                  <c:v>0.95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96-4D5C-B274-1DB66CDA98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Vafter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1.01</c:v>
                </c:pt>
                <c:pt idx="1">
                  <c:v>0.99</c:v>
                </c:pt>
                <c:pt idx="2">
                  <c:v>0.98</c:v>
                </c:pt>
                <c:pt idx="3">
                  <c:v>0.96</c:v>
                </c:pt>
                <c:pt idx="4">
                  <c:v>0.93</c:v>
                </c:pt>
                <c:pt idx="5">
                  <c:v>0.9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296-4D5C-B274-1DB66CDA9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1178223"/>
        <c:axId val="931164495"/>
      </c:scatterChart>
      <c:valAx>
        <c:axId val="93117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164495"/>
        <c:crosses val="autoZero"/>
        <c:crossBetween val="midCat"/>
      </c:valAx>
      <c:valAx>
        <c:axId val="931164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 [p.u.]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1782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364253201490433"/>
          <c:y val="0.12858012323303764"/>
          <c:w val="0.39768702760892455"/>
          <c:h val="0.12415179986062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CD820-EF1C-4A93-9ED2-161CEE6841A9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3AE57-838C-4888-8F05-69C1E56E3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2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0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3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5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2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1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2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10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7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64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6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8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8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7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08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2176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91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5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1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8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9" y="6083300"/>
            <a:ext cx="2054459" cy="7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12192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733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643" y="5475819"/>
            <a:ext cx="5486400" cy="915835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9" y="5475819"/>
            <a:ext cx="5463447" cy="915835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5" y="1894417"/>
            <a:ext cx="5364480" cy="35814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8733" y="1894417"/>
            <a:ext cx="5364480" cy="35814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2058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02173" y="1889396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02173" y="5675246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53507" y="1888617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53507" y="5674467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1172" y="3806613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08115" y="3806613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0772" y="1887594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17715" y="1887594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8348928" y="3809112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358528" y="1890093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891973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891973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891973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891973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896695"/>
            <a:ext cx="11246069" cy="1448440"/>
          </a:xfrm>
          <a:noFill/>
        </p:spPr>
        <p:txBody>
          <a:bodyPr lIns="0" tIns="91440"/>
          <a:lstStyle>
            <a:lvl1pPr>
              <a:defRPr sz="2667">
                <a:solidFill>
                  <a:srgbClr val="000000"/>
                </a:solidFill>
              </a:defRPr>
            </a:lvl1pPr>
            <a:lvl2pPr>
              <a:defRPr sz="2667">
                <a:solidFill>
                  <a:srgbClr val="000000"/>
                </a:solidFill>
              </a:defRPr>
            </a:lvl2pPr>
            <a:lvl3pPr>
              <a:defRPr sz="2667">
                <a:solidFill>
                  <a:srgbClr val="000000"/>
                </a:solidFill>
              </a:defRPr>
            </a:lvl3pPr>
            <a:lvl4pPr>
              <a:defRPr sz="2667">
                <a:solidFill>
                  <a:srgbClr val="000000"/>
                </a:solidFill>
              </a:defRPr>
            </a:lvl4pPr>
            <a:lvl5pPr>
              <a:defRPr sz="2667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609585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733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4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7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5237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50"/>
            <a:ext cx="11163868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49916" y="1894418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916" y="3763178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549909" y="1894418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49909" y="3763178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49916" y="413020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49916" y="6003566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549909" y="413020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549909" y="6007357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4140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90105"/>
            <a:ext cx="11163868" cy="402985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91431" y="5943817"/>
            <a:ext cx="4948052" cy="320995"/>
          </a:xfrm>
        </p:spPr>
        <p:txBody>
          <a:bodyPr bIns="0" anchor="t" anchorCtr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06564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9" y="6083300"/>
            <a:ext cx="2054459" cy="7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12192000" cy="598491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733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321339" y="-2421176"/>
            <a:ext cx="5042667" cy="210346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Suggested</a:t>
            </a:r>
            <a:r>
              <a:rPr lang="en-US" sz="1867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867" b="1" baseline="0" dirty="0">
              <a:solidFill>
                <a:schemeClr val="bg1"/>
              </a:solidFill>
            </a:endParaRPr>
          </a:p>
          <a:p>
            <a:pPr lvl="0"/>
            <a:r>
              <a:rPr lang="en-US" sz="1867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600"/>
              </a:spcAft>
            </a:pPr>
            <a:r>
              <a:rPr lang="en-US" sz="1867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867" b="1" dirty="0">
                <a:solidFill>
                  <a:schemeClr val="bg1"/>
                </a:solidFill>
              </a:rPr>
              <a:t>DO YOU HAVE ANY BIG QUESTIONS?</a:t>
            </a:r>
            <a:endParaRPr lang="en-US" sz="1867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3"/>
            <a:ext cx="12192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515940"/>
            <a:ext cx="11163868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11468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4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625061" y="766261"/>
            <a:ext cx="7580467" cy="40620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2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752" y="544589"/>
            <a:ext cx="2382461" cy="85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9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3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3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358552" y="-1972722"/>
            <a:ext cx="4670533" cy="13236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Suggested</a:t>
            </a:r>
            <a:r>
              <a:rPr lang="en-US" sz="1867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867" b="1" baseline="0" dirty="0">
              <a:solidFill>
                <a:schemeClr val="bg1"/>
              </a:solidFill>
            </a:endParaRPr>
          </a:p>
          <a:p>
            <a:r>
              <a:rPr lang="en-US" sz="1867" b="1" baseline="0" dirty="0">
                <a:solidFill>
                  <a:schemeClr val="bg1"/>
                </a:solidFill>
              </a:rPr>
              <a:t>WE START WITH YES.</a:t>
            </a:r>
            <a:endParaRPr lang="en-US" sz="1867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77795"/>
            <a:ext cx="11163868" cy="4422776"/>
          </a:xfrm>
        </p:spPr>
        <p:txBody>
          <a:bodyPr/>
          <a:lstStyle>
            <a:lvl1pPr>
              <a:defRPr baseline="0"/>
            </a:lvl1pPr>
            <a:lvl2pPr>
              <a:defRPr sz="2300"/>
            </a:lvl2pPr>
            <a:lvl3pPr>
              <a:defRPr sz="22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6060003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7020"/>
            <a:ext cx="12192000" cy="6011939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12192000" cy="6011939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9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3"/>
            <a:ext cx="7802035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3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3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109775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899575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3726367"/>
            <a:ext cx="11270539" cy="862880"/>
          </a:xfrm>
        </p:spPr>
        <p:txBody>
          <a:bodyPr lIns="0" rIns="91440" anchor="b">
            <a:normAutofit/>
          </a:bodyPr>
          <a:lstStyle>
            <a:lvl1pPr>
              <a:defRPr sz="3733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3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3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4589247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899573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70984" y="401282"/>
            <a:ext cx="7979531" cy="441436"/>
          </a:xfrm>
        </p:spPr>
        <p:txBody>
          <a:bodyPr/>
          <a:lstStyle>
            <a:lvl1pPr marL="0" indent="0">
              <a:buNone/>
              <a:defRPr sz="1333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333" b="0" cap="all" dirty="0">
                <a:solidFill>
                  <a:srgbClr val="000000"/>
                </a:solidFill>
              </a:rPr>
              <a:t>Type in Name of </a:t>
            </a:r>
            <a:r>
              <a:rPr lang="en-US" sz="1333" b="0" cap="all" dirty="0" err="1">
                <a:solidFill>
                  <a:srgbClr val="000000"/>
                </a:solidFill>
              </a:rPr>
              <a:t>fACILITY</a:t>
            </a:r>
            <a:r>
              <a:rPr lang="en-US" sz="1333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333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1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227511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59068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59068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1681607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110360"/>
            <a:ext cx="9034837" cy="1119235"/>
          </a:xfrm>
        </p:spPr>
        <p:txBody>
          <a:bodyPr lIns="0" rIns="91440" anchor="b">
            <a:normAutofit/>
          </a:bodyPr>
          <a:lstStyle>
            <a:lvl1pPr>
              <a:defRPr sz="3733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3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3" y="4959068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1229594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1681605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7" y="9304"/>
            <a:ext cx="11901164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12192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5042975"/>
            <a:ext cx="11094720" cy="1373592"/>
          </a:xfrm>
        </p:spPr>
        <p:txBody>
          <a:bodyPr lIns="0" anchor="t"/>
          <a:lstStyle>
            <a:lvl1pPr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915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7" y="-1"/>
            <a:ext cx="11901164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53384"/>
            <a:ext cx="11565467" cy="787099"/>
          </a:xfrm>
        </p:spPr>
        <p:txBody>
          <a:bodyPr lIns="0"/>
          <a:lstStyle>
            <a:lvl1pPr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1"/>
            <a:ext cx="5974080" cy="3663951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43367" y="1"/>
            <a:ext cx="5974080" cy="3663951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40684"/>
            <a:ext cx="11565467" cy="787099"/>
          </a:xfrm>
        </p:spPr>
        <p:txBody>
          <a:bodyPr lIns="0"/>
          <a:lstStyle>
            <a:lvl1pPr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788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3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0"/>
            <a:ext cx="3986784" cy="367364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258983" y="0"/>
            <a:ext cx="3986784" cy="367364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248149" y="0"/>
            <a:ext cx="3943851" cy="367364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915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53384"/>
            <a:ext cx="11565467" cy="787099"/>
          </a:xfrm>
        </p:spPr>
        <p:txBody>
          <a:bodyPr lIns="0"/>
          <a:lstStyle>
            <a:lvl1pPr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1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2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654175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654175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654175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654175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6454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4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7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304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2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B2C3-E41A-4A24-A0BC-B14823227B82}" type="datetimeFigureOut">
              <a:rPr lang="en-US" smtClean="0"/>
              <a:t>10/28/2022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07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10400" y="6553200"/>
            <a:ext cx="4775200" cy="2286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b="1" kern="1200" smtClean="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P2S2 Workshop Panel (09/10/2012)</a:t>
            </a:r>
          </a:p>
        </p:txBody>
      </p:sp>
    </p:spTree>
    <p:extLst>
      <p:ext uri="{BB962C8B-B14F-4D97-AF65-F5344CB8AC3E}">
        <p14:creationId xmlns:p14="http://schemas.microsoft.com/office/powerpoint/2010/main" val="1272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490538"/>
            <a:ext cx="11163868" cy="82894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4467" y="14455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73717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904965"/>
            <a:ext cx="5364480" cy="4422775"/>
          </a:xfrm>
        </p:spPr>
        <p:txBody>
          <a:bodyPr/>
          <a:lstStyle>
            <a:lvl1pPr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67451" y="1890677"/>
            <a:ext cx="5364480" cy="4422775"/>
          </a:xfrm>
        </p:spPr>
        <p:txBody>
          <a:bodyPr/>
          <a:lstStyle>
            <a:lvl1pPr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18794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4527" y="2454269"/>
            <a:ext cx="5486400" cy="3835883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2400"/>
            </a:lvl1pPr>
            <a:lvl2pPr marL="609585" indent="-230712"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6500" y="2454269"/>
            <a:ext cx="5486400" cy="3835883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2400"/>
            </a:lvl1pPr>
            <a:lvl2pPr marL="609585" indent="-230712"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0" y="1874730"/>
            <a:ext cx="5486400" cy="62099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2400" b="1" cap="all" baseline="0">
                <a:solidFill>
                  <a:schemeClr val="bg1"/>
                </a:solidFill>
              </a:defRPr>
            </a:lvl1pPr>
            <a:lvl2pPr marL="609585" indent="-230712">
              <a:defRPr sz="2133"/>
            </a:lvl2pPr>
            <a:lvl3pPr marL="836063" indent="-171446">
              <a:defRPr sz="1867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14527" y="1874730"/>
            <a:ext cx="5486400" cy="62099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2400" b="1" cap="all" baseline="0">
                <a:solidFill>
                  <a:schemeClr val="bg1"/>
                </a:solidFill>
              </a:defRPr>
            </a:lvl1pPr>
            <a:lvl2pPr marL="609585" indent="-230712">
              <a:defRPr sz="2133"/>
            </a:lvl2pPr>
            <a:lvl3pPr marL="836063" indent="-171446">
              <a:defRPr sz="1867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6035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04767" y="1890496"/>
            <a:ext cx="5759667" cy="2054443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8" y="1890495"/>
            <a:ext cx="4972641" cy="2087843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60908" y="4271088"/>
            <a:ext cx="4972641" cy="2087843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004767" y="4257459"/>
            <a:ext cx="5759667" cy="2054443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0412" y="1934727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2525" y="1923615"/>
            <a:ext cx="2698328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49354" y="3493608"/>
            <a:ext cx="2704676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719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60412" y="3507968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49353" y="5076181"/>
            <a:ext cx="2704676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4060412" y="5059321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4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643" y="4188849"/>
            <a:ext cx="5486400" cy="2129163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9" y="4188849"/>
            <a:ext cx="5463447" cy="2129163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5" y="18904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8733" y="18904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58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877797"/>
            <a:ext cx="5486400" cy="1717079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7" y="1877797"/>
            <a:ext cx="5486400" cy="1717079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18861" y="36151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307819" y="36151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35022" y="59128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333721" y="59255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6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320" y="6399990"/>
            <a:ext cx="1034357" cy="37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477838"/>
            <a:ext cx="11163868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858435"/>
            <a:ext cx="11163868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1200" y="6473709"/>
            <a:ext cx="6096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3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-3"/>
            <a:ext cx="304800" cy="6858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33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6436112"/>
            <a:ext cx="1891671" cy="2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7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609585" rtl="0" eaLnBrk="1" latinLnBrk="0" hangingPunct="1">
        <a:lnSpc>
          <a:spcPct val="95000"/>
        </a:lnSpc>
        <a:spcBef>
          <a:spcPct val="0"/>
        </a:spcBef>
        <a:buNone/>
        <a:defRPr sz="3733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30712" indent="-230712" algn="l" defTabSz="609585" rtl="0" eaLnBrk="1" latinLnBrk="0" hangingPunct="1">
        <a:spcBef>
          <a:spcPts val="800"/>
        </a:spcBef>
        <a:spcAft>
          <a:spcPts val="0"/>
        </a:spcAft>
        <a:buFont typeface="Wingdings" pitchFamily="2" charset="2"/>
        <a:buChar char="§"/>
        <a:defRPr sz="24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94249" indent="-315376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071007" indent="-249760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449881" indent="-228594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828754" indent="-228594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emf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d/u/0/edit?mid=1v6F3lLqyTdigKkP04ogTr_p4uA5iKYY&amp;usp=sharin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" y="1689100"/>
            <a:ext cx="7915735" cy="2706624"/>
          </a:xfrm>
        </p:spPr>
        <p:txBody>
          <a:bodyPr>
            <a:normAutofit/>
          </a:bodyPr>
          <a:lstStyle/>
          <a:p>
            <a:r>
              <a:rPr lang="en-US" sz="3200" dirty="0"/>
              <a:t>Exelon Project update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26535" y="4582947"/>
            <a:ext cx="8898465" cy="393700"/>
          </a:xfrm>
        </p:spPr>
        <p:txBody>
          <a:bodyPr>
            <a:normAutofit fontScale="92500"/>
          </a:bodyPr>
          <a:lstStyle/>
          <a:p>
            <a:r>
              <a:rPr lang="en-US" dirty="0"/>
              <a:t>Lusha Wang, Tianqi </a:t>
            </a:r>
            <a:r>
              <a:rPr lang="en-US" dirty="0" err="1"/>
              <a:t>hong</a:t>
            </a:r>
            <a:r>
              <a:rPr lang="en-US" dirty="0"/>
              <a:t>, </a:t>
            </a:r>
            <a:r>
              <a:rPr lang="en-US" dirty="0" err="1"/>
              <a:t>zhi</a:t>
            </a:r>
            <a:r>
              <a:rPr lang="en-US" dirty="0"/>
              <a:t> </a:t>
            </a:r>
            <a:r>
              <a:rPr lang="en-US" dirty="0" err="1"/>
              <a:t>zhou</a:t>
            </a:r>
            <a:r>
              <a:rPr lang="en-US" dirty="0"/>
              <a:t>, </a:t>
            </a:r>
            <a:r>
              <a:rPr lang="pl-PL" dirty="0"/>
              <a:t>Balasubramaniam, Karthikeyan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26535" y="5163870"/>
            <a:ext cx="3590495" cy="710914"/>
          </a:xfrm>
        </p:spPr>
        <p:txBody>
          <a:bodyPr/>
          <a:lstStyle/>
          <a:p>
            <a:r>
              <a:rPr lang="en-US" dirty="0"/>
              <a:t>Argonne National Laboratory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10574867" y="6200159"/>
            <a:ext cx="2410291" cy="515411"/>
          </a:xfrm>
        </p:spPr>
        <p:txBody>
          <a:bodyPr/>
          <a:lstStyle/>
          <a:p>
            <a:r>
              <a:rPr lang="en-US"/>
              <a:t>Sept </a:t>
            </a:r>
            <a:r>
              <a:rPr lang="en-US" dirty="0"/>
              <a:t>6</a:t>
            </a:r>
            <a:r>
              <a:rPr lang="en-US"/>
              <a:t>, </a:t>
            </a:r>
            <a:r>
              <a:rPr lang="en-US" dirty="0"/>
              <a:t>2022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67F53CA-DED9-4E83-B89D-77207B8E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37" y="1689100"/>
            <a:ext cx="4276263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248805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688903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O</a:t>
            </a:r>
            <a:r>
              <a:rPr lang="en-US" altLang="zh-CN" dirty="0"/>
              <a:t>btained Exelon GIS data for</a:t>
            </a:r>
            <a:r>
              <a:rPr lang="en-US" dirty="0"/>
              <a:t>: Maryland, Delaware, New Jersey</a:t>
            </a:r>
          </a:p>
          <a:p>
            <a:pPr lvl="1">
              <a:lnSpc>
                <a:spcPts val="3400"/>
              </a:lnSpc>
            </a:pPr>
            <a:endParaRPr lang="en-US" altLang="zh-CN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1D974-794E-D672-8B2F-3F2483E9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13" y="1523566"/>
            <a:ext cx="5006898" cy="446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E403D-5D1C-2399-93ED-597E44DC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108" y="1523566"/>
            <a:ext cx="5388225" cy="446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1127053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Available Information: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Secondary transformer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Overhead line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Underground cable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Capacitor bank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Regulator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Substation location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Missing information: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Substation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Physical parameters (line parameter, load, voltage level, transformer size, device parameter)</a:t>
            </a:r>
          </a:p>
          <a:p>
            <a:pPr lvl="2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BA443-650B-91F3-6EE5-5C71FC16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47" y="1223495"/>
            <a:ext cx="6140288" cy="43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785157"/>
            <a:ext cx="6829710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Exelon GIS data and ATEAM study area comparison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Red area: ATEAM study area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Green area: available Exelon GIS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We choose MD area as our target study area</a:t>
            </a:r>
          </a:p>
          <a:p>
            <a:pPr>
              <a:lnSpc>
                <a:spcPts val="3400"/>
              </a:lnSpc>
            </a:pPr>
            <a:r>
              <a:rPr lang="en-US" dirty="0"/>
              <a:t>Test feeder model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Use available excel files from GIS data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Check with Exelon engineer about data meaning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Coding for selecting information from a specific feeder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Use CYME model from Exelon </a:t>
            </a:r>
          </a:p>
          <a:p>
            <a:pPr lvl="2">
              <a:lnSpc>
                <a:spcPts val="3400"/>
              </a:lnSpc>
            </a:pPr>
            <a:r>
              <a:rPr lang="en-US" dirty="0"/>
              <a:t>Not sure whether they will provide it</a:t>
            </a:r>
          </a:p>
          <a:p>
            <a:pPr lvl="2">
              <a:lnSpc>
                <a:spcPts val="3400"/>
              </a:lnSpc>
            </a:pPr>
            <a:r>
              <a:rPr lang="en-US" dirty="0"/>
              <a:t>Once they provide it, we will work on translating CYME file to </a:t>
            </a:r>
            <a:r>
              <a:rPr lang="en-US" dirty="0" err="1"/>
              <a:t>OpenDSS</a:t>
            </a:r>
            <a:r>
              <a:rPr lang="en-US" dirty="0"/>
              <a:t> file</a:t>
            </a:r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FF2EC-A7D9-9A9C-96A0-DF3892ECC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05" y="1232390"/>
            <a:ext cx="4987196" cy="29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813732"/>
            <a:ext cx="10220610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Study level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level analysis using Exelon data (check with Exelon)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T&amp;D example with IEEE 8500 nodes system</a:t>
            </a:r>
          </a:p>
          <a:p>
            <a:pPr>
              <a:lnSpc>
                <a:spcPts val="3400"/>
              </a:lnSpc>
            </a:pPr>
            <a:r>
              <a:rPr lang="en-US" dirty="0"/>
              <a:t>Economic generic data preparation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Substation expansion cost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Charging station building cost (from</a:t>
            </a:r>
            <a:r>
              <a:rPr lang="zh-CN" altLang="en-US" dirty="0"/>
              <a:t> </a:t>
            </a:r>
            <a:r>
              <a:rPr lang="en-US" altLang="zh-CN" dirty="0"/>
              <a:t>Joann)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Charger cost (from Joann)</a:t>
            </a:r>
          </a:p>
          <a:p>
            <a:pPr lvl="1">
              <a:lnSpc>
                <a:spcPts val="3400"/>
              </a:lnSpc>
            </a:pPr>
            <a:r>
              <a:rPr lang="en-US" dirty="0"/>
              <a:t>Line expansion cost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Wholesale electricity price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Utility electricity price (NREL database)</a:t>
            </a:r>
          </a:p>
          <a:p>
            <a:pPr>
              <a:lnSpc>
                <a:spcPts val="3400"/>
              </a:lnSpc>
            </a:pPr>
            <a:r>
              <a:rPr lang="en-US" dirty="0"/>
              <a:t>Study scenarios discussion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Peak day</a:t>
            </a:r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1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828598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BEG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Received data on Tuesday, roughly went through the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304 tables in total, around 100 tables with value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Which area covered? Different from previous PHI GIS data? GIS data covers DC, part of Maryland, Virginia, New Jersey, Delaware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We do not have CYME license. Need to figure out how to work with the data</a:t>
            </a:r>
          </a:p>
          <a:p>
            <a:pPr>
              <a:lnSpc>
                <a:spcPts val="3400"/>
              </a:lnSpc>
            </a:pPr>
            <a:r>
              <a:rPr lang="en-US" dirty="0"/>
              <a:t>BEG CYME Data Comparison with Data Request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Distribution feeder data requested are available in the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Customer load available in the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Need more time to check whether all parameters are complete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Control logic, DER data, load profile not available from Exelon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Economic information not provided yet, but can use generic data as substitute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163868" cy="5487306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Summary of BGE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1758 feeders and 1684 feeder dependencies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180 sources and 5680 equivalent source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1002989 nodes, 5003282 intermediate point, 14710 node inter, 1898 head node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785806 customer load, 207808 load, 5673 equivalent load</a:t>
            </a:r>
          </a:p>
          <a:p>
            <a:pPr lvl="1">
              <a:lnSpc>
                <a:spcPts val="3400"/>
              </a:lnSpc>
            </a:pPr>
            <a:r>
              <a:rPr lang="en-US" dirty="0"/>
              <a:t>250854 overhead line, 257105 underground line, 207480 transformer, 258660 switch</a:t>
            </a:r>
          </a:p>
          <a:p>
            <a:pPr lvl="1">
              <a:lnSpc>
                <a:spcPts val="3400"/>
              </a:lnSpc>
            </a:pPr>
            <a:r>
              <a:rPr lang="en-US" dirty="0"/>
              <a:t>5397 shunt capacitor, 80 regulator, 707 load tap changer, 80 auto tap changer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148264 fuse, 3022 breaker, 4184 recloser, 1685 </a:t>
            </a:r>
            <a:r>
              <a:rPr lang="en-US" dirty="0" err="1"/>
              <a:t>sectionalizer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1027156 section, 226510 section UDD, 1344761 section device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6988 structure, 20620 structure connection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216882 device UDD, 3434 meter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2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525536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Some questions about BGE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number and source number not matching. Some feeders with multiple sources.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dependencies meaning.</a:t>
            </a:r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Node location converted to latitude/longitude: X=474914.384 Y=195182.113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Technical details about data meaning and correlation among different tables.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00E131-D699-4849-8C7C-5B91F03F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49250"/>
              </p:ext>
            </p:extLst>
          </p:nvPr>
        </p:nvGraphicFramePr>
        <p:xfrm>
          <a:off x="1179094" y="2306854"/>
          <a:ext cx="10114548" cy="1992429"/>
        </p:xfrm>
        <a:graphic>
          <a:graphicData uri="http://schemas.openxmlformats.org/drawingml/2006/table">
            <a:tbl>
              <a:tblPr/>
              <a:tblGrid>
                <a:gridCol w="3371516">
                  <a:extLst>
                    <a:ext uri="{9D8B030D-6E8A-4147-A177-3AD203B41FA5}">
                      <a16:colId xmlns:a16="http://schemas.microsoft.com/office/drawing/2014/main" val="1891110977"/>
                    </a:ext>
                  </a:extLst>
                </a:gridCol>
                <a:gridCol w="3371516">
                  <a:extLst>
                    <a:ext uri="{9D8B030D-6E8A-4147-A177-3AD203B41FA5}">
                      <a16:colId xmlns:a16="http://schemas.microsoft.com/office/drawing/2014/main" val="2440708121"/>
                    </a:ext>
                  </a:extLst>
                </a:gridCol>
                <a:gridCol w="3371516">
                  <a:extLst>
                    <a:ext uri="{9D8B030D-6E8A-4147-A177-3AD203B41FA5}">
                      <a16:colId xmlns:a16="http://schemas.microsoft.com/office/drawing/2014/main" val="3830868304"/>
                    </a:ext>
                  </a:extLst>
                </a:gridCol>
              </a:tblGrid>
              <a:tr h="737937">
                <a:tc gridSpan="3">
                  <a:txBody>
                    <a:bodyPr/>
                    <a:lstStyle/>
                    <a:p>
                      <a:r>
                        <a:rPr lang="en-US" dirty="0"/>
                        <a:t>CYMNETWORKDEPENDENCIES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080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NetworkId1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NetworkId2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Child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29506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13003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CENTER_13KV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2721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13004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CENTER_13KV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5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141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Future plan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Determine study area and study level, feeder level or large scale network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Need more time to figure out CYME data. Good if we can have technical detail support from Exelon experts.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Using python to read CYME data and work with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Plot node locations to understand where the networks are in the map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Filter feeder and extract all related information, select a feeder of interest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Convert CYME data into </a:t>
            </a:r>
            <a:r>
              <a:rPr lang="en-US" dirty="0" err="1"/>
              <a:t>Gridlabd</a:t>
            </a:r>
            <a:r>
              <a:rPr lang="en-US" dirty="0"/>
              <a:t>/</a:t>
            </a:r>
            <a:r>
              <a:rPr lang="en-US" dirty="0" err="1"/>
              <a:t>OpenDSS</a:t>
            </a:r>
            <a:r>
              <a:rPr lang="en-US" dirty="0"/>
              <a:t> format depending on what tools we can find. Might take several steps to finally get </a:t>
            </a:r>
            <a:r>
              <a:rPr lang="en-US" dirty="0" err="1"/>
              <a:t>OpenDSS</a:t>
            </a:r>
            <a:r>
              <a:rPr lang="en-US" dirty="0"/>
              <a:t> model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Writing codes for converting data to accommodate existing data information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Validate </a:t>
            </a:r>
            <a:r>
              <a:rPr lang="en-US" dirty="0" err="1"/>
              <a:t>OpenDSS</a:t>
            </a:r>
            <a:r>
              <a:rPr lang="en-US" dirty="0"/>
              <a:t> model power flow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Repeat for two or three feeders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Data collection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4081806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PHI Data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F5A5-19F4-48D9-B70B-62AC01B6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4" y="1465587"/>
            <a:ext cx="3670420" cy="327406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2ECC5-03D8-B8D9-17C2-E00E64E5EAA8}"/>
              </a:ext>
            </a:extLst>
          </p:cNvPr>
          <p:cNvSpPr txBox="1">
            <a:spLocks/>
          </p:cNvSpPr>
          <p:nvPr/>
        </p:nvSpPr>
        <p:spPr>
          <a:xfrm>
            <a:off x="4665741" y="785155"/>
            <a:ext cx="53101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dirty="0"/>
              <a:t>BGE Data</a:t>
            </a:r>
          </a:p>
          <a:p>
            <a:pPr marL="1221287" lvl="3" indent="0">
              <a:lnSpc>
                <a:spcPts val="3400"/>
              </a:lnSpc>
              <a:buFont typeface="Arial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72CE53-4A00-3806-0DEA-309B83B068F0}"/>
              </a:ext>
            </a:extLst>
          </p:cNvPr>
          <p:cNvSpPr txBox="1">
            <a:spLocks/>
          </p:cNvSpPr>
          <p:nvPr/>
        </p:nvSpPr>
        <p:spPr>
          <a:xfrm>
            <a:off x="8727851" y="785155"/>
            <a:ext cx="53101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dirty="0"/>
              <a:t>Delmarva Data</a:t>
            </a:r>
          </a:p>
          <a:p>
            <a:pPr marL="1221287" lvl="3" indent="0">
              <a:lnSpc>
                <a:spcPts val="3400"/>
              </a:lnSpc>
              <a:buFont typeface="Arial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E0616D-03C5-A1BE-843B-73FDBC852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41" y="1369373"/>
            <a:ext cx="3751977" cy="3274064"/>
          </a:xfrm>
          <a:prstGeom prst="rect">
            <a:avLst/>
          </a:prstGeom>
        </p:spPr>
      </p:pic>
      <p:pic>
        <p:nvPicPr>
          <p:cNvPr id="1029" name="x_Picture 8">
            <a:extLst>
              <a:ext uri="{FF2B5EF4-FFF2-40B4-BE49-F238E27FC236}">
                <a16:creationId xmlns:a16="http://schemas.microsoft.com/office/drawing/2014/main" id="{DEEB8CBC-089D-BFC5-1D5F-DE33915E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569" y="1465587"/>
            <a:ext cx="26193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93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overall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93549-8078-5630-5FD5-19EBE22E772A}"/>
              </a:ext>
            </a:extLst>
          </p:cNvPr>
          <p:cNvSpPr/>
          <p:nvPr/>
        </p:nvSpPr>
        <p:spPr>
          <a:xfrm>
            <a:off x="1504950" y="1093708"/>
            <a:ext cx="3680460" cy="2026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BE922-A055-EABF-4B0D-B8C2A1EC4BF0}"/>
              </a:ext>
            </a:extLst>
          </p:cNvPr>
          <p:cNvSpPr txBox="1"/>
          <p:nvPr/>
        </p:nvSpPr>
        <p:spPr>
          <a:xfrm>
            <a:off x="1775303" y="1236250"/>
            <a:ext cx="32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Cyme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CCF16-37C4-9F86-5452-BCD46219E541}"/>
              </a:ext>
            </a:extLst>
          </p:cNvPr>
          <p:cNvSpPr txBox="1"/>
          <p:nvPr/>
        </p:nvSpPr>
        <p:spPr>
          <a:xfrm>
            <a:off x="1555678" y="1791639"/>
            <a:ext cx="42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</a:t>
            </a:r>
            <a:r>
              <a:rPr lang="en-US" dirty="0" err="1"/>
              <a:t>OpenDSS</a:t>
            </a:r>
            <a:r>
              <a:rPr lang="en-US" dirty="0"/>
              <a:t>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BF6AEC-8070-6D26-EDD8-73C4F7C2C607}"/>
              </a:ext>
            </a:extLst>
          </p:cNvPr>
          <p:cNvSpPr/>
          <p:nvPr/>
        </p:nvSpPr>
        <p:spPr>
          <a:xfrm>
            <a:off x="2196256" y="2352802"/>
            <a:ext cx="2286209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3D030-44F2-46FC-3D0E-BED33C6014BE}"/>
              </a:ext>
            </a:extLst>
          </p:cNvPr>
          <p:cNvSpPr txBox="1"/>
          <p:nvPr/>
        </p:nvSpPr>
        <p:spPr>
          <a:xfrm>
            <a:off x="2391518" y="2466894"/>
            <a:ext cx="228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Feeders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522E3-500F-532E-61AA-C7DCF53258C5}"/>
              </a:ext>
            </a:extLst>
          </p:cNvPr>
          <p:cNvSpPr/>
          <p:nvPr/>
        </p:nvSpPr>
        <p:spPr>
          <a:xfrm>
            <a:off x="6800849" y="1184582"/>
            <a:ext cx="3043713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4F4D-68D8-2771-4571-78BC763D101D}"/>
              </a:ext>
            </a:extLst>
          </p:cNvPr>
          <p:cNvSpPr txBox="1"/>
          <p:nvPr/>
        </p:nvSpPr>
        <p:spPr>
          <a:xfrm>
            <a:off x="6887811" y="1266744"/>
            <a:ext cx="34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ATEAM Charing Schedule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D3224A-49CE-5ABD-9559-A4F83E45987A}"/>
              </a:ext>
            </a:extLst>
          </p:cNvPr>
          <p:cNvSpPr/>
          <p:nvPr/>
        </p:nvSpPr>
        <p:spPr>
          <a:xfrm>
            <a:off x="3909060" y="3648900"/>
            <a:ext cx="4491990" cy="681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DAEBE-124F-E015-6C08-CE801805FDBB}"/>
              </a:ext>
            </a:extLst>
          </p:cNvPr>
          <p:cNvSpPr/>
          <p:nvPr/>
        </p:nvSpPr>
        <p:spPr>
          <a:xfrm>
            <a:off x="4034790" y="3777792"/>
            <a:ext cx="4069080" cy="41079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Flow Analysis in Feeder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E4428-9586-33BE-6717-AB2D507ED1A0}"/>
              </a:ext>
            </a:extLst>
          </p:cNvPr>
          <p:cNvSpPr/>
          <p:nvPr/>
        </p:nvSpPr>
        <p:spPr>
          <a:xfrm>
            <a:off x="6399366" y="2164586"/>
            <a:ext cx="3941686" cy="791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A483F-3EE3-762D-122D-48498784FFED}"/>
              </a:ext>
            </a:extLst>
          </p:cNvPr>
          <p:cNvSpPr txBox="1"/>
          <p:nvPr/>
        </p:nvSpPr>
        <p:spPr>
          <a:xfrm>
            <a:off x="6521647" y="2237200"/>
            <a:ext cx="394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Charging Schedule Mapping and Disaggregation to Feeder Level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121580-1E81-D7E1-1255-67337925BE48}"/>
              </a:ext>
            </a:extLst>
          </p:cNvPr>
          <p:cNvCxnSpPr>
            <a:cxnSpLocks/>
          </p:cNvCxnSpPr>
          <p:nvPr/>
        </p:nvCxnSpPr>
        <p:spPr>
          <a:xfrm>
            <a:off x="3329466" y="157397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0C764E-D0DB-0652-DA8F-70DAA864CC98}"/>
              </a:ext>
            </a:extLst>
          </p:cNvPr>
          <p:cNvCxnSpPr>
            <a:cxnSpLocks/>
          </p:cNvCxnSpPr>
          <p:nvPr/>
        </p:nvCxnSpPr>
        <p:spPr>
          <a:xfrm>
            <a:off x="8223780" y="1832372"/>
            <a:ext cx="0" cy="2746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741888-2732-4B9F-962B-0DA9CB59A9F8}"/>
              </a:ext>
            </a:extLst>
          </p:cNvPr>
          <p:cNvCxnSpPr>
            <a:stCxn id="8" idx="2"/>
          </p:cNvCxnSpPr>
          <p:nvPr/>
        </p:nvCxnSpPr>
        <p:spPr>
          <a:xfrm>
            <a:off x="3339361" y="2912311"/>
            <a:ext cx="2089889" cy="7365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59EF1D-4991-4FAC-157E-0BE4638EF76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887811" y="2956147"/>
            <a:ext cx="1482398" cy="6927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FFFA04-7E53-6EB9-5EEB-46D12BEFC83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55055" y="4330403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975521E-3F95-B55B-A1C1-A2C71CDD35A9}"/>
              </a:ext>
            </a:extLst>
          </p:cNvPr>
          <p:cNvSpPr/>
          <p:nvPr/>
        </p:nvSpPr>
        <p:spPr>
          <a:xfrm>
            <a:off x="3909060" y="4702134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19CAA8-72DA-239B-5475-307D95F4D14F}"/>
              </a:ext>
            </a:extLst>
          </p:cNvPr>
          <p:cNvSpPr/>
          <p:nvPr/>
        </p:nvSpPr>
        <p:spPr>
          <a:xfrm>
            <a:off x="4034790" y="4806572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Economic Analysis in Feeder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F013A9-CD55-973F-BFFC-12C5D75E8259}"/>
              </a:ext>
            </a:extLst>
          </p:cNvPr>
          <p:cNvSpPr/>
          <p:nvPr/>
        </p:nvSpPr>
        <p:spPr>
          <a:xfrm>
            <a:off x="3909060" y="5705593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62B8E9-9B10-D9D6-7041-D5BDE6D29A3C}"/>
              </a:ext>
            </a:extLst>
          </p:cNvPr>
          <p:cNvSpPr/>
          <p:nvPr/>
        </p:nvSpPr>
        <p:spPr>
          <a:xfrm>
            <a:off x="4034790" y="5845510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T&amp;D Co-simulation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DBDFC8-945D-5889-C887-F0E7301995CE}"/>
              </a:ext>
            </a:extLst>
          </p:cNvPr>
          <p:cNvCxnSpPr>
            <a:cxnSpLocks/>
          </p:cNvCxnSpPr>
          <p:nvPr/>
        </p:nvCxnSpPr>
        <p:spPr>
          <a:xfrm>
            <a:off x="6155055" y="5362747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3BEC8AD-22D8-9DD7-7152-6D061DED9160}"/>
              </a:ext>
            </a:extLst>
          </p:cNvPr>
          <p:cNvSpPr/>
          <p:nvPr/>
        </p:nvSpPr>
        <p:spPr>
          <a:xfrm>
            <a:off x="634310" y="639678"/>
            <a:ext cx="5047463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5B844D-6056-7E7F-5134-F567274BE9AD}"/>
              </a:ext>
            </a:extLst>
          </p:cNvPr>
          <p:cNvSpPr txBox="1"/>
          <p:nvPr/>
        </p:nvSpPr>
        <p:spPr>
          <a:xfrm>
            <a:off x="706630" y="719209"/>
            <a:ext cx="5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1:Data Collection and Network Modeling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EC13C2-3F41-AAA7-5B81-97E4D5707635}"/>
              </a:ext>
            </a:extLst>
          </p:cNvPr>
          <p:cNvSpPr/>
          <p:nvPr/>
        </p:nvSpPr>
        <p:spPr>
          <a:xfrm>
            <a:off x="6114947" y="628892"/>
            <a:ext cx="4707758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68E09-B306-A319-8536-41D957608E95}"/>
              </a:ext>
            </a:extLst>
          </p:cNvPr>
          <p:cNvSpPr txBox="1"/>
          <p:nvPr/>
        </p:nvSpPr>
        <p:spPr>
          <a:xfrm>
            <a:off x="6871619" y="756848"/>
            <a:ext cx="3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2: ATEAM Coupling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304229-BB34-ABA7-BAA9-A65531424558}"/>
              </a:ext>
            </a:extLst>
          </p:cNvPr>
          <p:cNvSpPr txBox="1"/>
          <p:nvPr/>
        </p:nvSpPr>
        <p:spPr>
          <a:xfrm>
            <a:off x="3355536" y="6440865"/>
            <a:ext cx="648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3: Grid Impact Physical, Economic, T&amp;D Analysis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16418-7DFC-A3FC-AC96-4E756E6539C9}"/>
              </a:ext>
            </a:extLst>
          </p:cNvPr>
          <p:cNvSpPr/>
          <p:nvPr/>
        </p:nvSpPr>
        <p:spPr>
          <a:xfrm>
            <a:off x="3223260" y="3490120"/>
            <a:ext cx="6000749" cy="3333320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1B5428-48C6-44F5-8B6E-B3FE0DD8BBD4}"/>
              </a:ext>
            </a:extLst>
          </p:cNvPr>
          <p:cNvCxnSpPr>
            <a:cxnSpLocks/>
          </p:cNvCxnSpPr>
          <p:nvPr/>
        </p:nvCxnSpPr>
        <p:spPr>
          <a:xfrm>
            <a:off x="3313220" y="209224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4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Co-simulation Environment Setup</a:t>
            </a:r>
          </a:p>
          <a:p>
            <a:pPr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B59D1FC-1DB1-44BC-B3B2-C347C8065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456FE2C-612D-4597-826B-44652C31C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91C3C-0CD0-4C56-B55C-8680AF598A56}"/>
              </a:ext>
            </a:extLst>
          </p:cNvPr>
          <p:cNvSpPr/>
          <p:nvPr/>
        </p:nvSpPr>
        <p:spPr>
          <a:xfrm>
            <a:off x="1987505" y="1680642"/>
            <a:ext cx="9060803" cy="416631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2FE6A-72D7-40FF-9DAD-6E299B2364E9}"/>
              </a:ext>
            </a:extLst>
          </p:cNvPr>
          <p:cNvSpPr txBox="1"/>
          <p:nvPr/>
        </p:nvSpPr>
        <p:spPr>
          <a:xfrm>
            <a:off x="4941035" y="2103626"/>
            <a:ext cx="563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Python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F2976-FC15-4BBF-B4AB-BFF7CFE2CA33}"/>
              </a:ext>
            </a:extLst>
          </p:cNvPr>
          <p:cNvSpPr txBox="1"/>
          <p:nvPr/>
        </p:nvSpPr>
        <p:spPr>
          <a:xfrm>
            <a:off x="3674950" y="3473787"/>
            <a:ext cx="202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OpenDSS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AECDF9-4F75-409D-8E7F-3FFC1D49E675}"/>
              </a:ext>
            </a:extLst>
          </p:cNvPr>
          <p:cNvCxnSpPr>
            <a:cxnSpLocks/>
          </p:cNvCxnSpPr>
          <p:nvPr/>
        </p:nvCxnSpPr>
        <p:spPr>
          <a:xfrm flipH="1">
            <a:off x="4278943" y="2565291"/>
            <a:ext cx="1173653" cy="9084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0D2102-4E21-4ABA-A0CC-E48422A113E7}"/>
              </a:ext>
            </a:extLst>
          </p:cNvPr>
          <p:cNvSpPr txBox="1"/>
          <p:nvPr/>
        </p:nvSpPr>
        <p:spPr>
          <a:xfrm>
            <a:off x="7696943" y="3145478"/>
            <a:ext cx="228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Octave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FCDC0-4BEC-4887-82CD-032EBC9FC659}"/>
              </a:ext>
            </a:extLst>
          </p:cNvPr>
          <p:cNvSpPr txBox="1"/>
          <p:nvPr/>
        </p:nvSpPr>
        <p:spPr>
          <a:xfrm>
            <a:off x="7696943" y="3843119"/>
            <a:ext cx="563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Matpower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CAF1F-2C25-40D0-A19C-2F296429C6A2}"/>
              </a:ext>
            </a:extLst>
          </p:cNvPr>
          <p:cNvCxnSpPr>
            <a:cxnSpLocks/>
          </p:cNvCxnSpPr>
          <p:nvPr/>
        </p:nvCxnSpPr>
        <p:spPr>
          <a:xfrm>
            <a:off x="7344076" y="2565291"/>
            <a:ext cx="708094" cy="63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A47B9D-34B7-4EDB-BF42-8E5725F6D35D}"/>
              </a:ext>
            </a:extLst>
          </p:cNvPr>
          <p:cNvCxnSpPr>
            <a:cxnSpLocks/>
          </p:cNvCxnSpPr>
          <p:nvPr/>
        </p:nvCxnSpPr>
        <p:spPr>
          <a:xfrm>
            <a:off x="8164922" y="3514810"/>
            <a:ext cx="0" cy="3605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956A5A-FE14-4FAB-9624-0BB0C5297248}"/>
              </a:ext>
            </a:extLst>
          </p:cNvPr>
          <p:cNvSpPr txBox="1"/>
          <p:nvPr/>
        </p:nvSpPr>
        <p:spPr>
          <a:xfrm>
            <a:off x="2723385" y="4603008"/>
            <a:ext cx="31111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Distribution System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4DADC-2322-4EF8-BC22-87A2F44DF27A}"/>
              </a:ext>
            </a:extLst>
          </p:cNvPr>
          <p:cNvSpPr txBox="1"/>
          <p:nvPr/>
        </p:nvSpPr>
        <p:spPr>
          <a:xfrm>
            <a:off x="7193530" y="4603008"/>
            <a:ext cx="341591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System Analysis</a:t>
            </a:r>
          </a:p>
        </p:txBody>
      </p:sp>
    </p:spTree>
    <p:extLst>
      <p:ext uri="{BB962C8B-B14F-4D97-AF65-F5344CB8AC3E}">
        <p14:creationId xmlns:p14="http://schemas.microsoft.com/office/powerpoint/2010/main" val="223814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D10E-27E0-3661-8484-0F40086EEC4E}"/>
              </a:ext>
            </a:extLst>
          </p:cNvPr>
          <p:cNvSpPr txBox="1"/>
          <p:nvPr/>
        </p:nvSpPr>
        <p:spPr>
          <a:xfrm>
            <a:off x="5613930" y="600662"/>
            <a:ext cx="6534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Exelon network data: PHI, BGE, Delmarva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Determine data source to use: PHI, BGE data which covers Baltimore and DC to align with ATEAM study area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PHI and BGE data in cyme txt format: we have 2 BGE feeders in cyme txt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Develop multi-source Cyme(txt)-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OpenDSS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conversion tool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Determine typical feeders in PHI and BGE network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Convert selected feeders to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OpenDSS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format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Generic Data Collection: cost, electricity prices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 milestone for CEEESA in BP2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FF3A4-F849-D0C0-E3AF-2C6B1DF740DC}"/>
              </a:ext>
            </a:extLst>
          </p:cNvPr>
          <p:cNvSpPr/>
          <p:nvPr/>
        </p:nvSpPr>
        <p:spPr>
          <a:xfrm>
            <a:off x="5983730" y="2014347"/>
            <a:ext cx="6039803" cy="321823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0" y="3637823"/>
            <a:ext cx="10324773" cy="5001935"/>
          </a:xfrm>
        </p:spPr>
        <p:txBody>
          <a:bodyPr/>
          <a:lstStyle/>
          <a:p>
            <a:r>
              <a:rPr lang="en-US" sz="2000" dirty="0"/>
              <a:t>Cyme(txt)-</a:t>
            </a:r>
            <a:r>
              <a:rPr lang="en-US" sz="2000" dirty="0" err="1"/>
              <a:t>OpenDSS</a:t>
            </a:r>
            <a:r>
              <a:rPr lang="en-US" sz="2000" dirty="0"/>
              <a:t> Conversion Tool</a:t>
            </a:r>
          </a:p>
          <a:p>
            <a:pPr lvl="1"/>
            <a:r>
              <a:rPr lang="en-US" sz="1800" dirty="0"/>
              <a:t>Why we need it: to accommodate customized models in analysis, conduct different types of analysis with more flexibility, and to be integrated in T&amp;D co-simulation tool</a:t>
            </a:r>
          </a:p>
          <a:p>
            <a:pPr lvl="1"/>
            <a:r>
              <a:rPr lang="en-US" sz="1800" dirty="0"/>
              <a:t>Challenges: unclear about physical definition, attributes and how to separate different feeders</a:t>
            </a:r>
          </a:p>
          <a:p>
            <a:pPr lvl="1"/>
            <a:r>
              <a:rPr lang="en-US" sz="1800" dirty="0"/>
              <a:t>Working on tool development to translate multiple feeders with multiple sources (not supported in current version of the tool)</a:t>
            </a:r>
          </a:p>
          <a:p>
            <a:pPr lvl="1"/>
            <a:r>
              <a:rPr lang="en-US" sz="1800" dirty="0"/>
              <a:t>Doable, but would take a couple of months</a:t>
            </a:r>
            <a:endParaRPr lang="en-US" sz="2000" dirty="0"/>
          </a:p>
          <a:p>
            <a:r>
              <a:rPr lang="en-US" sz="2000" dirty="0"/>
              <a:t>Feeder Selection</a:t>
            </a:r>
          </a:p>
          <a:p>
            <a:pPr lvl="1"/>
            <a:r>
              <a:rPr lang="en-US" sz="1800" dirty="0"/>
              <a:t>Needs more discussion about which feeders to select as typical feeders in analysis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19B7E-EBA6-068C-EAEA-997E5434185B}"/>
              </a:ext>
            </a:extLst>
          </p:cNvPr>
          <p:cNvSpPr/>
          <p:nvPr/>
        </p:nvSpPr>
        <p:spPr>
          <a:xfrm>
            <a:off x="1504950" y="1093708"/>
            <a:ext cx="3680460" cy="2026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01109-E158-6A94-891B-C3FE4C808DFB}"/>
              </a:ext>
            </a:extLst>
          </p:cNvPr>
          <p:cNvSpPr txBox="1"/>
          <p:nvPr/>
        </p:nvSpPr>
        <p:spPr>
          <a:xfrm>
            <a:off x="1775303" y="1236250"/>
            <a:ext cx="32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Cyme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BABB8-7695-1D66-C1E5-1560B6AE7800}"/>
              </a:ext>
            </a:extLst>
          </p:cNvPr>
          <p:cNvSpPr txBox="1"/>
          <p:nvPr/>
        </p:nvSpPr>
        <p:spPr>
          <a:xfrm>
            <a:off x="1555678" y="1791639"/>
            <a:ext cx="42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</a:t>
            </a:r>
            <a:r>
              <a:rPr lang="en-US" dirty="0" err="1"/>
              <a:t>OpenDSS</a:t>
            </a:r>
            <a:r>
              <a:rPr lang="en-US" dirty="0"/>
              <a:t> Network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6DA95-E269-4213-A139-94EABE55E3FC}"/>
              </a:ext>
            </a:extLst>
          </p:cNvPr>
          <p:cNvSpPr/>
          <p:nvPr/>
        </p:nvSpPr>
        <p:spPr>
          <a:xfrm>
            <a:off x="2196256" y="2352802"/>
            <a:ext cx="2286209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E8747-2706-04E6-C8FC-330EC54C7FAA}"/>
              </a:ext>
            </a:extLst>
          </p:cNvPr>
          <p:cNvSpPr txBox="1"/>
          <p:nvPr/>
        </p:nvSpPr>
        <p:spPr>
          <a:xfrm>
            <a:off x="2391518" y="2466894"/>
            <a:ext cx="228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Feeders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470-91F7-B3A6-B10E-96DF9129D4CD}"/>
              </a:ext>
            </a:extLst>
          </p:cNvPr>
          <p:cNvCxnSpPr>
            <a:cxnSpLocks/>
          </p:cNvCxnSpPr>
          <p:nvPr/>
        </p:nvCxnSpPr>
        <p:spPr>
          <a:xfrm>
            <a:off x="3329466" y="157397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90B59E-5913-5A1C-EB3B-5987567E89F0}"/>
              </a:ext>
            </a:extLst>
          </p:cNvPr>
          <p:cNvSpPr txBox="1"/>
          <p:nvPr/>
        </p:nvSpPr>
        <p:spPr>
          <a:xfrm>
            <a:off x="706630" y="719209"/>
            <a:ext cx="5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1:Data Collection and Network Modeling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FEE2B-E6AC-353C-7AD7-535BA5405485}"/>
              </a:ext>
            </a:extLst>
          </p:cNvPr>
          <p:cNvCxnSpPr>
            <a:cxnSpLocks/>
          </p:cNvCxnSpPr>
          <p:nvPr/>
        </p:nvCxnSpPr>
        <p:spPr>
          <a:xfrm>
            <a:off x="3313220" y="209224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E1EEB-A946-E0BE-EBCE-2B242FEECC80}"/>
              </a:ext>
            </a:extLst>
          </p:cNvPr>
          <p:cNvSpPr/>
          <p:nvPr/>
        </p:nvSpPr>
        <p:spPr>
          <a:xfrm>
            <a:off x="634310" y="639678"/>
            <a:ext cx="5047463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9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 err="1"/>
              <a:t>Ateam</a:t>
            </a:r>
            <a:r>
              <a:rPr lang="en-US" dirty="0"/>
              <a:t> coupling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522E3-500F-532E-61AA-C7DCF53258C5}"/>
              </a:ext>
            </a:extLst>
          </p:cNvPr>
          <p:cNvSpPr/>
          <p:nvPr/>
        </p:nvSpPr>
        <p:spPr>
          <a:xfrm>
            <a:off x="1276732" y="1356032"/>
            <a:ext cx="3043713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4F4D-68D8-2771-4571-78BC763D101D}"/>
              </a:ext>
            </a:extLst>
          </p:cNvPr>
          <p:cNvSpPr txBox="1"/>
          <p:nvPr/>
        </p:nvSpPr>
        <p:spPr>
          <a:xfrm>
            <a:off x="1363694" y="1438194"/>
            <a:ext cx="34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ATEAM Charing Schedule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E4428-9586-33BE-6717-AB2D507ED1A0}"/>
              </a:ext>
            </a:extLst>
          </p:cNvPr>
          <p:cNvSpPr/>
          <p:nvPr/>
        </p:nvSpPr>
        <p:spPr>
          <a:xfrm>
            <a:off x="875249" y="2336036"/>
            <a:ext cx="3941686" cy="791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A483F-3EE3-762D-122D-48498784FFED}"/>
              </a:ext>
            </a:extLst>
          </p:cNvPr>
          <p:cNvSpPr txBox="1"/>
          <p:nvPr/>
        </p:nvSpPr>
        <p:spPr>
          <a:xfrm>
            <a:off x="997530" y="2408650"/>
            <a:ext cx="394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Charging Schedule Mapping and Disaggregation to Feeder Level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0C764E-D0DB-0652-DA8F-70DAA864CC98}"/>
              </a:ext>
            </a:extLst>
          </p:cNvPr>
          <p:cNvCxnSpPr>
            <a:cxnSpLocks/>
          </p:cNvCxnSpPr>
          <p:nvPr/>
        </p:nvCxnSpPr>
        <p:spPr>
          <a:xfrm>
            <a:off x="2699663" y="2003822"/>
            <a:ext cx="0" cy="2746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EC13C2-3F41-AAA7-5B81-97E4D5707635}"/>
              </a:ext>
            </a:extLst>
          </p:cNvPr>
          <p:cNvSpPr/>
          <p:nvPr/>
        </p:nvSpPr>
        <p:spPr>
          <a:xfrm>
            <a:off x="582895" y="755704"/>
            <a:ext cx="4594895" cy="2595019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68E09-B306-A319-8536-41D957608E95}"/>
              </a:ext>
            </a:extLst>
          </p:cNvPr>
          <p:cNvSpPr txBox="1"/>
          <p:nvPr/>
        </p:nvSpPr>
        <p:spPr>
          <a:xfrm>
            <a:off x="1347502" y="928298"/>
            <a:ext cx="3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2: ATEAM Coupling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13A77-7AE6-BC39-4ECC-F452E435B437}"/>
              </a:ext>
            </a:extLst>
          </p:cNvPr>
          <p:cNvSpPr txBox="1"/>
          <p:nvPr/>
        </p:nvSpPr>
        <p:spPr>
          <a:xfrm>
            <a:off x="5298587" y="755704"/>
            <a:ext cx="6723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ATEAM results in selected feeder area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Disaggregate ATEAM result to nodes in the feeder level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Model EVCS in the selected feeders with location, capacity, EVSE type, and charging profile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do not have ATEAM example result now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160C7-0F8F-EB5B-76A3-6CC9100B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73" y="4984169"/>
            <a:ext cx="4225382" cy="1289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53DE28-1BC9-B221-DDE0-A99ED508B793}"/>
              </a:ext>
            </a:extLst>
          </p:cNvPr>
          <p:cNvGrpSpPr/>
          <p:nvPr/>
        </p:nvGrpSpPr>
        <p:grpSpPr>
          <a:xfrm>
            <a:off x="6640518" y="2353448"/>
            <a:ext cx="3090505" cy="2500732"/>
            <a:chOff x="527000" y="2211634"/>
            <a:chExt cx="3090505" cy="25007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59A3E0-BF28-4CC5-53A4-48C68AA2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448" y="2211634"/>
              <a:ext cx="3004057" cy="2500732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164E4D-2E0F-9B3B-483D-329E1DACAEDF}"/>
                </a:ext>
              </a:extLst>
            </p:cNvPr>
            <p:cNvSpPr/>
            <p:nvPr/>
          </p:nvSpPr>
          <p:spPr>
            <a:xfrm>
              <a:off x="685800" y="3990976"/>
              <a:ext cx="628650" cy="423862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F7BB53-FA69-FC7F-64DC-B317B72F5791}"/>
                </a:ext>
              </a:extLst>
            </p:cNvPr>
            <p:cNvSpPr/>
            <p:nvPr/>
          </p:nvSpPr>
          <p:spPr>
            <a:xfrm>
              <a:off x="1662113" y="35814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F742D4-A684-1266-BEE4-48DD0AB86E38}"/>
                </a:ext>
              </a:extLst>
            </p:cNvPr>
            <p:cNvSpPr/>
            <p:nvPr/>
          </p:nvSpPr>
          <p:spPr>
            <a:xfrm>
              <a:off x="2457450" y="31623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C2BBF4-93C2-F0B6-E117-C487A98815E6}"/>
                </a:ext>
              </a:extLst>
            </p:cNvPr>
            <p:cNvSpPr/>
            <p:nvPr/>
          </p:nvSpPr>
          <p:spPr>
            <a:xfrm>
              <a:off x="3143250" y="31623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C0F325-50EA-0289-8E70-1A74B4259064}"/>
                </a:ext>
              </a:extLst>
            </p:cNvPr>
            <p:cNvSpPr/>
            <p:nvPr/>
          </p:nvSpPr>
          <p:spPr>
            <a:xfrm>
              <a:off x="3143250" y="38100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D0D3ED-6F2F-4E75-6728-92DBEC8D2FF3}"/>
                </a:ext>
              </a:extLst>
            </p:cNvPr>
            <p:cNvSpPr/>
            <p:nvPr/>
          </p:nvSpPr>
          <p:spPr>
            <a:xfrm>
              <a:off x="3143250" y="249555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0EB1D-1F62-6F38-74CE-52B5E0FF60B2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1314450" y="3646441"/>
              <a:ext cx="359520" cy="344535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2F4C63-9760-6060-F9AC-656FDC8124BD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V="1">
              <a:off x="1695401" y="3227341"/>
              <a:ext cx="773906" cy="392159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C0BBB02-93D5-9C0B-919E-2F076B5158E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2538412" y="3200400"/>
              <a:ext cx="604838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2784CE-B257-BC49-9220-B535F1404613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3183731" y="3237683"/>
              <a:ext cx="0" cy="57231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DC05D-3A89-8E0B-B8BA-D98375EF7BD8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3183731" y="2571750"/>
              <a:ext cx="0" cy="59055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480C63-11E7-572A-463E-02B704C34F9A}"/>
                </a:ext>
              </a:extLst>
            </p:cNvPr>
            <p:cNvSpPr txBox="1"/>
            <p:nvPr/>
          </p:nvSpPr>
          <p:spPr>
            <a:xfrm>
              <a:off x="2614612" y="2399810"/>
              <a:ext cx="6096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Node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A67736-EC98-508F-ECC3-1263712E82BC}"/>
                </a:ext>
              </a:extLst>
            </p:cNvPr>
            <p:cNvSpPr txBox="1"/>
            <p:nvPr/>
          </p:nvSpPr>
          <p:spPr>
            <a:xfrm rot="19897508">
              <a:off x="1711276" y="3162300"/>
              <a:ext cx="6096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Line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5E19C-08EE-506F-FFEF-60C16BC7DE17}"/>
                </a:ext>
              </a:extLst>
            </p:cNvPr>
            <p:cNvSpPr txBox="1"/>
            <p:nvPr/>
          </p:nvSpPr>
          <p:spPr>
            <a:xfrm>
              <a:off x="527000" y="3755395"/>
              <a:ext cx="96721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Substation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C1925E-7AAF-5A0E-6886-7980EC2C28B6}"/>
                </a:ext>
              </a:extLst>
            </p:cNvPr>
            <p:cNvSpPr txBox="1"/>
            <p:nvPr/>
          </p:nvSpPr>
          <p:spPr>
            <a:xfrm>
              <a:off x="2260719" y="2733452"/>
              <a:ext cx="743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0000"/>
                  </a:solidFill>
                </a:rPr>
                <a:t>EVCS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C1DD774-EC9F-0691-480C-9FE938A5C56D}"/>
                </a:ext>
              </a:extLst>
            </p:cNvPr>
            <p:cNvCxnSpPr/>
            <p:nvPr/>
          </p:nvCxnSpPr>
          <p:spPr>
            <a:xfrm>
              <a:off x="2840831" y="2864472"/>
              <a:ext cx="188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53DFBB-C232-EFEF-B122-B56786132EDC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090167" y="2896682"/>
              <a:ext cx="64940" cy="276777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FE04FB-4EB8-8C4C-70C7-58E5C98732D5}"/>
                </a:ext>
              </a:extLst>
            </p:cNvPr>
            <p:cNvCxnSpPr>
              <a:cxnSpLocks/>
              <a:stCxn id="16" idx="7"/>
            </p:cNvCxnSpPr>
            <p:nvPr/>
          </p:nvCxnSpPr>
          <p:spPr>
            <a:xfrm flipV="1">
              <a:off x="2526555" y="2917914"/>
              <a:ext cx="563658" cy="255545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9F12C4-E0D5-89AF-D5B0-A53595FC1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0167" y="2543417"/>
              <a:ext cx="93564" cy="374497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CC6A84-00FB-4ABC-EE64-8D39002940A0}"/>
                </a:ext>
              </a:extLst>
            </p:cNvPr>
            <p:cNvSpPr/>
            <p:nvPr/>
          </p:nvSpPr>
          <p:spPr>
            <a:xfrm rot="16200000">
              <a:off x="3040089" y="3468799"/>
              <a:ext cx="292100" cy="9838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3E94CA-DA2C-8418-D4B3-3A9DDFD3C2D3}"/>
                </a:ext>
              </a:extLst>
            </p:cNvPr>
            <p:cNvCxnSpPr/>
            <p:nvPr/>
          </p:nvCxnSpPr>
          <p:spPr>
            <a:xfrm flipV="1">
              <a:off x="2777329" y="3646441"/>
              <a:ext cx="345308" cy="31514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443AA1-E322-7E1E-CD18-E9FC9A68B1E7}"/>
                </a:ext>
              </a:extLst>
            </p:cNvPr>
            <p:cNvSpPr txBox="1"/>
            <p:nvPr/>
          </p:nvSpPr>
          <p:spPr>
            <a:xfrm>
              <a:off x="1879600" y="3868283"/>
              <a:ext cx="10542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FF"/>
                  </a:solidFill>
                </a:rPr>
                <a:t>Impedance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6F377A5-9B21-DEBC-4AFA-A51949D11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35" y="3466500"/>
            <a:ext cx="3553015" cy="28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7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Grid impact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D3224A-49CE-5ABD-9559-A4F83E45987A}"/>
              </a:ext>
            </a:extLst>
          </p:cNvPr>
          <p:cNvSpPr/>
          <p:nvPr/>
        </p:nvSpPr>
        <p:spPr>
          <a:xfrm>
            <a:off x="1276629" y="1145730"/>
            <a:ext cx="4491990" cy="681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DAEBE-124F-E015-6C08-CE801805FDBB}"/>
              </a:ext>
            </a:extLst>
          </p:cNvPr>
          <p:cNvSpPr/>
          <p:nvPr/>
        </p:nvSpPr>
        <p:spPr>
          <a:xfrm>
            <a:off x="1402359" y="1274622"/>
            <a:ext cx="4069080" cy="41079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Flow Analysis in Feeder Level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FFFA04-7E53-6EB9-5EEB-46D12BEFC83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522624" y="1827233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975521E-3F95-B55B-A1C1-A2C71CDD35A9}"/>
              </a:ext>
            </a:extLst>
          </p:cNvPr>
          <p:cNvSpPr/>
          <p:nvPr/>
        </p:nvSpPr>
        <p:spPr>
          <a:xfrm>
            <a:off x="1276629" y="2198964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19CAA8-72DA-239B-5475-307D95F4D14F}"/>
              </a:ext>
            </a:extLst>
          </p:cNvPr>
          <p:cNvSpPr/>
          <p:nvPr/>
        </p:nvSpPr>
        <p:spPr>
          <a:xfrm>
            <a:off x="1402359" y="2303402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Economic Analysis in Feeder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F013A9-CD55-973F-BFFC-12C5D75E8259}"/>
              </a:ext>
            </a:extLst>
          </p:cNvPr>
          <p:cNvSpPr/>
          <p:nvPr/>
        </p:nvSpPr>
        <p:spPr>
          <a:xfrm>
            <a:off x="1276629" y="3202423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62B8E9-9B10-D9D6-7041-D5BDE6D29A3C}"/>
              </a:ext>
            </a:extLst>
          </p:cNvPr>
          <p:cNvSpPr/>
          <p:nvPr/>
        </p:nvSpPr>
        <p:spPr>
          <a:xfrm>
            <a:off x="1402359" y="3342340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T&amp;D Co-simulation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DBDFC8-945D-5889-C887-F0E7301995CE}"/>
              </a:ext>
            </a:extLst>
          </p:cNvPr>
          <p:cNvCxnSpPr>
            <a:cxnSpLocks/>
          </p:cNvCxnSpPr>
          <p:nvPr/>
        </p:nvCxnSpPr>
        <p:spPr>
          <a:xfrm>
            <a:off x="3522624" y="2859577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8304229-BB34-ABA7-BAA9-A65531424558}"/>
              </a:ext>
            </a:extLst>
          </p:cNvPr>
          <p:cNvSpPr txBox="1"/>
          <p:nvPr/>
        </p:nvSpPr>
        <p:spPr>
          <a:xfrm>
            <a:off x="711675" y="656178"/>
            <a:ext cx="648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3: Grid Impact Physical, Economic, T&amp;D Analysis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16418-7DFC-A3FC-AC96-4E756E6539C9}"/>
              </a:ext>
            </a:extLst>
          </p:cNvPr>
          <p:cNvSpPr/>
          <p:nvPr/>
        </p:nvSpPr>
        <p:spPr>
          <a:xfrm>
            <a:off x="590829" y="569783"/>
            <a:ext cx="6000749" cy="3533587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8C3-9C04-FED2-C18D-9033D94F8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873" y="569783"/>
            <a:ext cx="5161778" cy="5001935"/>
          </a:xfrm>
        </p:spPr>
        <p:txBody>
          <a:bodyPr/>
          <a:lstStyle/>
          <a:p>
            <a:r>
              <a:rPr lang="en-US" sz="2000" dirty="0"/>
              <a:t>Power Flow Analysis</a:t>
            </a:r>
          </a:p>
          <a:p>
            <a:pPr lvl="1"/>
            <a:r>
              <a:rPr lang="en-US" sz="1800" dirty="0"/>
              <a:t>Run power flow on selected feeders with EVCS charging profiles from ATEAM</a:t>
            </a:r>
          </a:p>
          <a:p>
            <a:pPr lvl="1"/>
            <a:r>
              <a:rPr lang="en-US" sz="1800" dirty="0"/>
              <a:t>Check voltage profiles, network losses, line congestion, transformer overload, overall loading condition, peak load in the network</a:t>
            </a:r>
          </a:p>
          <a:p>
            <a:pPr lvl="1"/>
            <a:r>
              <a:rPr lang="en-US" sz="1800" dirty="0"/>
              <a:t>Conduct time series power flow with different load profiles, different EV charging profiles and different EV penetration level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3A098AF-802E-4411-4715-220B239F1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376439"/>
              </p:ext>
            </p:extLst>
          </p:nvPr>
        </p:nvGraphicFramePr>
        <p:xfrm>
          <a:off x="7717434" y="3056136"/>
          <a:ext cx="3620506" cy="1339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C1F7B4-0BAA-989E-4AC3-8BF53E7C52AD}"/>
              </a:ext>
            </a:extLst>
          </p:cNvPr>
          <p:cNvSpPr txBox="1">
            <a:spLocks/>
          </p:cNvSpPr>
          <p:nvPr/>
        </p:nvSpPr>
        <p:spPr>
          <a:xfrm>
            <a:off x="6891321" y="4395740"/>
            <a:ext cx="5170126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Economic Analysis</a:t>
            </a:r>
          </a:p>
          <a:p>
            <a:pPr lvl="1"/>
            <a:r>
              <a:rPr lang="en-US" sz="1800" dirty="0"/>
              <a:t>Evaluate revenue and operational cost of smart charging management and grid service provision profiles</a:t>
            </a:r>
          </a:p>
          <a:p>
            <a:pPr lvl="1"/>
            <a:r>
              <a:rPr lang="en-US" sz="1800" dirty="0"/>
              <a:t>Assess grid upgrade needs, cost and benefits based on grid and EVSE expansion scenarios</a:t>
            </a:r>
          </a:p>
          <a:p>
            <a:pPr marL="1221287" lvl="3" indent="0">
              <a:buFont typeface="Arial"/>
              <a:buNone/>
            </a:pPr>
            <a:endParaRPr lang="en-US" sz="1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F07F0D-7EC1-B0EC-2501-68AA00E0230A}"/>
              </a:ext>
            </a:extLst>
          </p:cNvPr>
          <p:cNvSpPr txBox="1">
            <a:spLocks/>
          </p:cNvSpPr>
          <p:nvPr/>
        </p:nvSpPr>
        <p:spPr>
          <a:xfrm>
            <a:off x="598492" y="4189765"/>
            <a:ext cx="59930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T&amp;D Co-simulation Analysis</a:t>
            </a:r>
          </a:p>
          <a:p>
            <a:pPr lvl="1"/>
            <a:r>
              <a:rPr lang="en-US" sz="1800" dirty="0"/>
              <a:t>Using IEEE standard transmission network and BGE distribution feeders in co-simulation platform</a:t>
            </a:r>
          </a:p>
          <a:p>
            <a:pPr marL="1221287" lvl="3" indent="0">
              <a:buFont typeface="Arial"/>
              <a:buNone/>
            </a:pPr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9E91D6-0BA7-617C-1615-774533A93454}"/>
              </a:ext>
            </a:extLst>
          </p:cNvPr>
          <p:cNvSpPr/>
          <p:nvPr/>
        </p:nvSpPr>
        <p:spPr>
          <a:xfrm>
            <a:off x="3786015" y="5763368"/>
            <a:ext cx="467073" cy="36871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IEEE 14-Bus System - Illinois Center for a Smarter Electric Grid (ICSEG)">
            <a:extLst>
              <a:ext uri="{FF2B5EF4-FFF2-40B4-BE49-F238E27FC236}">
                <a16:creationId xmlns:a16="http://schemas.microsoft.com/office/drawing/2014/main" id="{47EEAF69-E0B8-C183-ABE1-8B6F1E9C8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" t="1850" r="5172" b="2937"/>
          <a:stretch/>
        </p:blipFill>
        <p:spPr bwMode="auto">
          <a:xfrm>
            <a:off x="1340114" y="5077131"/>
            <a:ext cx="1745698" cy="13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ED486D-1817-FCA0-1969-1315BAC8C5AA}"/>
              </a:ext>
            </a:extLst>
          </p:cNvPr>
          <p:cNvCxnSpPr>
            <a:cxnSpLocks/>
          </p:cNvCxnSpPr>
          <p:nvPr/>
        </p:nvCxnSpPr>
        <p:spPr>
          <a:xfrm flipH="1" flipV="1">
            <a:off x="2432807" y="5232782"/>
            <a:ext cx="1442067" cy="501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18A468B-DC5C-6C68-FADC-3D3E73048369}"/>
              </a:ext>
            </a:extLst>
          </p:cNvPr>
          <p:cNvSpPr/>
          <p:nvPr/>
        </p:nvSpPr>
        <p:spPr>
          <a:xfrm>
            <a:off x="1036467" y="5056398"/>
            <a:ext cx="2400432" cy="1422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9FD33-FEE8-B404-FC74-24CD881BB695}"/>
              </a:ext>
            </a:extLst>
          </p:cNvPr>
          <p:cNvSpPr txBox="1"/>
          <p:nvPr/>
        </p:nvSpPr>
        <p:spPr>
          <a:xfrm>
            <a:off x="3521216" y="5334522"/>
            <a:ext cx="1463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AB800"/>
                </a:solidFill>
              </a:rPr>
              <a:t>Connected</a:t>
            </a:r>
            <a:r>
              <a:rPr lang="zh-CN" altLang="en-US" sz="1400" dirty="0">
                <a:solidFill>
                  <a:srgbClr val="7AB800"/>
                </a:solidFill>
              </a:rPr>
              <a:t> </a:t>
            </a:r>
            <a:r>
              <a:rPr lang="en-US" altLang="zh-CN" sz="1400" dirty="0">
                <a:solidFill>
                  <a:srgbClr val="7AB800"/>
                </a:solidFill>
              </a:rPr>
              <a:t>to</a:t>
            </a:r>
            <a:endParaRPr lang="en-US" sz="1400" dirty="0">
              <a:solidFill>
                <a:srgbClr val="7AB8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79F117F-8035-AB30-D493-AB572298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59" y="5567227"/>
            <a:ext cx="2371230" cy="7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569783"/>
            <a:ext cx="10324773" cy="500193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Cyme(txt)-</a:t>
            </a:r>
            <a:r>
              <a:rPr lang="en-US" dirty="0" err="1"/>
              <a:t>OpenDSS</a:t>
            </a:r>
            <a:r>
              <a:rPr lang="en-US" dirty="0"/>
              <a:t> Conversion Tool Progress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Existing Issues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Lines with duplicate names – update names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Node name with “.” does not satisfy </a:t>
            </a:r>
            <a:r>
              <a:rPr lang="en-US" dirty="0" err="1"/>
              <a:t>OpenDSS</a:t>
            </a:r>
            <a:r>
              <a:rPr lang="en-US" dirty="0"/>
              <a:t> name rules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New Capabilities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Grouping sections, nodes, devices by feeders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Create separate models for each feeder and convert to </a:t>
            </a:r>
            <a:r>
              <a:rPr lang="en-US" dirty="0" err="1"/>
              <a:t>OpenDSS</a:t>
            </a:r>
            <a:r>
              <a:rPr lang="en-US" dirty="0"/>
              <a:t> feeder by feeder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Outcome</a:t>
            </a:r>
            <a:endParaRPr lang="en-US" sz="1800" dirty="0"/>
          </a:p>
          <a:p>
            <a:pPr lvl="2">
              <a:lnSpc>
                <a:spcPct val="140000"/>
              </a:lnSpc>
            </a:pPr>
            <a:r>
              <a:rPr lang="en-US" dirty="0"/>
              <a:t>Capability to convert multiple feeders with multiple sources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General information and plots of the two BGE feeders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Next Step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Check </a:t>
            </a:r>
            <a:r>
              <a:rPr lang="en-US" dirty="0" err="1"/>
              <a:t>OpenDSS</a:t>
            </a:r>
            <a:r>
              <a:rPr lang="en-US" dirty="0"/>
              <a:t> file issues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Check power flow results with BGE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Add capability for converting multiple substation network</a:t>
            </a:r>
          </a:p>
          <a:p>
            <a:pPr lvl="2">
              <a:lnSpc>
                <a:spcPct val="150000"/>
              </a:lnSpc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53848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77632"/>
            <a:ext cx="10966762" cy="5001935"/>
          </a:xfrm>
        </p:spPr>
        <p:txBody>
          <a:bodyPr/>
          <a:lstStyle/>
          <a:p>
            <a:r>
              <a:rPr lang="en-US" dirty="0"/>
              <a:t>Feeder Selection Criteria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Align in the ATEAM study area (see attached map). Maybe choose some from the PHI network and some from the BGE network. The map is also available here: </a:t>
            </a:r>
            <a:r>
              <a:rPr lang="en-US" sz="1800" dirty="0">
                <a:hlinkClick r:id="rId3"/>
              </a:rPr>
              <a:t>https://www.google.com/maps/d/u/0/edit?mid=1v6F3lLqyTdigKkP04ogTr_p4uA5iKYY&amp;usp=sharing</a:t>
            </a:r>
            <a:r>
              <a:rPr lang="en-US" sz="18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different voltage levels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in different areas type (for example, choose some from urban areas, semi-urban areas, or rural areas)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different load types (for example, choose some mainly with commercial load, some mainly with residential load or  industrial load)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some feeders in a heavy populated area and some from not so heavy populated area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some feeders with large service areas and some with small service areas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and without devices (regulator, switch, recloser, transformer)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Any feeders that Exelon is interested in, regardless of the above criteria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861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Distribution System Analysis API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Solve power flow and get operational conditions in the network, including voltages, load and power flow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Scale load in the system to increase or decrease overall loading condition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substation voltage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controllable status of each load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Add PVs in the system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DER setpoints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switch status</a:t>
            </a:r>
          </a:p>
          <a:p>
            <a:pPr>
              <a:lnSpc>
                <a:spcPts val="3400"/>
              </a:lnSpc>
            </a:pPr>
            <a:r>
              <a:rPr lang="en-US" dirty="0"/>
              <a:t>Transmission System Analysis API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Run AC power flow and get system operational conditions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load condition in the network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1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Snapshot of Distribution Analysis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967F8-028E-4D61-8619-9ACCD824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6" y="1509991"/>
            <a:ext cx="10506247" cy="25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0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Goal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Develop utility managed smart charging system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Evaluate smart charging impact on distribution operation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Evaluate utilities’ ability to control EV charging based on grid conditions</a:t>
            </a:r>
          </a:p>
          <a:p>
            <a:pPr>
              <a:lnSpc>
                <a:spcPts val="3400"/>
              </a:lnSpc>
            </a:pPr>
            <a:r>
              <a:rPr lang="en-US" dirty="0"/>
              <a:t>BP 1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Cybersecurity testing: simulate DR event, develop threat models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Platform for grid services: test DR, test frequency regulation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Smart charging management: collect data, develop smart charging measures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Negotiation and execution with vendors</a:t>
            </a:r>
          </a:p>
          <a:p>
            <a:pPr lvl="1">
              <a:lnSpc>
                <a:spcPts val="3400"/>
              </a:lnSpc>
            </a:pPr>
            <a:r>
              <a:rPr lang="en-US" b="1" i="1" dirty="0">
                <a:solidFill>
                  <a:srgbClr val="FF0000"/>
                </a:solidFill>
              </a:rPr>
              <a:t>NO MILESTONE RELATED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US" dirty="0"/>
              <a:t>BP 2</a:t>
            </a:r>
          </a:p>
          <a:p>
            <a:pPr lvl="1">
              <a:lnSpc>
                <a:spcPts val="3200"/>
              </a:lnSpc>
            </a:pPr>
            <a:r>
              <a:rPr lang="en-US" dirty="0"/>
              <a:t>Simulate EV charging demand on grid and evaluate impact</a:t>
            </a:r>
          </a:p>
          <a:p>
            <a:pPr lvl="2">
              <a:lnSpc>
                <a:spcPts val="3200"/>
              </a:lnSpc>
            </a:pPr>
            <a:r>
              <a:rPr lang="en-US" dirty="0"/>
              <a:t>Develop driver-agent model in ATEAM to determine where and when to charge (Yan Zhou)</a:t>
            </a:r>
          </a:p>
          <a:p>
            <a:pPr lvl="2">
              <a:lnSpc>
                <a:spcPts val="3200"/>
              </a:lnSpc>
            </a:pPr>
            <a:r>
              <a:rPr lang="en-US" dirty="0"/>
              <a:t>Translate utility-managed smart charging scenarios into ATEAM inputs (Yan Zhou)</a:t>
            </a:r>
          </a:p>
          <a:p>
            <a:pPr lvl="2">
              <a:lnSpc>
                <a:spcPts val="3200"/>
              </a:lnSpc>
            </a:pPr>
            <a:r>
              <a:rPr lang="en-US" dirty="0"/>
              <a:t>Run simulations in ATEAM for infrastructure and EV adoption evolution under different scenarios (Yan Zhou)</a:t>
            </a:r>
          </a:p>
          <a:p>
            <a:pPr lvl="1">
              <a:lnSpc>
                <a:spcPts val="3200"/>
              </a:lnSpc>
            </a:pPr>
            <a:r>
              <a:rPr lang="en-US" dirty="0"/>
              <a:t>Install utility-owned charging network</a:t>
            </a:r>
          </a:p>
          <a:p>
            <a:pPr lvl="1">
              <a:lnSpc>
                <a:spcPts val="3200"/>
              </a:lnSpc>
            </a:pPr>
            <a:r>
              <a:rPr lang="en-US" dirty="0">
                <a:highlight>
                  <a:srgbClr val="FFFF00"/>
                </a:highlight>
              </a:rPr>
              <a:t>Collect data and develop system for future economic impact analysis</a:t>
            </a:r>
          </a:p>
          <a:p>
            <a:pPr lvl="1">
              <a:lnSpc>
                <a:spcPts val="3200"/>
              </a:lnSpc>
            </a:pPr>
            <a:r>
              <a:rPr lang="en-US" dirty="0"/>
              <a:t>Analyze cybersecurity challenges and perform cyber impact analysis</a:t>
            </a:r>
          </a:p>
          <a:p>
            <a:pPr lvl="1">
              <a:lnSpc>
                <a:spcPts val="3200"/>
              </a:lnSpc>
            </a:pPr>
            <a:r>
              <a:rPr lang="en-US" b="1" i="1" dirty="0">
                <a:solidFill>
                  <a:srgbClr val="FF0000"/>
                </a:solidFill>
              </a:rPr>
              <a:t>NO MILESTONE RELATED</a:t>
            </a:r>
          </a:p>
          <a:p>
            <a:pPr lvl="1">
              <a:lnSpc>
                <a:spcPts val="32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lvl="1">
              <a:lnSpc>
                <a:spcPts val="32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6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BP 3</a:t>
            </a:r>
          </a:p>
          <a:p>
            <a:pPr lvl="1">
              <a:lnSpc>
                <a:spcPts val="3000"/>
              </a:lnSpc>
            </a:pPr>
            <a:r>
              <a:rPr lang="en-US" dirty="0"/>
              <a:t>Implement smart charge management demonstration</a:t>
            </a:r>
          </a:p>
          <a:p>
            <a:pPr lvl="1">
              <a:lnSpc>
                <a:spcPts val="3000"/>
              </a:lnSpc>
            </a:pPr>
            <a:r>
              <a:rPr lang="en-US" dirty="0"/>
              <a:t>Re-calibrate ATEAM tool with demo results (Yan Zhou)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Collect results from ATEAM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Develop ATEAM-T&amp;D co-simulation tool to analyze grid impact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Analyze economic impact analysis on EVSEs and the grid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Evaluate revenue and operational cost of smart charging management and grid service provision profiles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Assess grid upgrade needs, cost and benefits based on grid and EVSE expansion scenarios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Perform cyber-physical threat model and impact analysis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Adjust tactics to improve grid benefit and driver behavior</a:t>
            </a:r>
          </a:p>
          <a:p>
            <a:pPr lvl="1">
              <a:lnSpc>
                <a:spcPts val="3000"/>
              </a:lnSpc>
            </a:pPr>
            <a:r>
              <a:rPr lang="en-US" b="1" i="1" dirty="0">
                <a:solidFill>
                  <a:srgbClr val="FF0000"/>
                </a:solidFill>
              </a:rPr>
              <a:t>MILESTONES: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Co-simulation tool (ATD) validated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Impact analysis completed</a:t>
            </a:r>
          </a:p>
          <a:p>
            <a:pPr marL="1221287" lvl="3" indent="0">
              <a:lnSpc>
                <a:spcPts val="3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6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BP 4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Conduct second year demonstration of smart charge management demonstration.</a:t>
            </a:r>
          </a:p>
          <a:p>
            <a:pPr lvl="1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Analyze grid impact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Perform scenario generation and analysis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Simulate grid impact, evaluate mitigation options under different scenarios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Analyze driver behavior and grid benefits</a:t>
            </a:r>
          </a:p>
          <a:p>
            <a:pPr lvl="1">
              <a:lnSpc>
                <a:spcPts val="3400"/>
              </a:lnSpc>
            </a:pPr>
            <a:r>
              <a:rPr lang="en-US" b="1" i="1" dirty="0">
                <a:solidFill>
                  <a:srgbClr val="FF0000"/>
                </a:solidFill>
              </a:rPr>
              <a:t>MILESTONES: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Data preparation demonstrated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EV impacts to the grid quantified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Implementing distribution system operation analysis about randomly adding EV</a:t>
            </a:r>
          </a:p>
          <a:p>
            <a:pPr>
              <a:lnSpc>
                <a:spcPts val="3400"/>
              </a:lnSpc>
            </a:pPr>
            <a:r>
              <a:rPr lang="en-US" dirty="0"/>
              <a:t>To Do: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Testing adding EV function on IEEE 13 node system in co-simulation environment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197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42389</TotalTime>
  <Words>1880</Words>
  <Application>Microsoft Office PowerPoint</Application>
  <PresentationFormat>Widescreen</PresentationFormat>
  <Paragraphs>320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Wingdings</vt:lpstr>
      <vt:lpstr>presentation_16x9</vt:lpstr>
      <vt:lpstr>Exelon Project update </vt:lpstr>
      <vt:lpstr>Grid impact update</vt:lpstr>
      <vt:lpstr>Grid impact update</vt:lpstr>
      <vt:lpstr>Grid impact update</vt:lpstr>
      <vt:lpstr>Proposal</vt:lpstr>
      <vt:lpstr>Proposal</vt:lpstr>
      <vt:lpstr>Proposal</vt:lpstr>
      <vt:lpstr>Proposal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Data collection update</vt:lpstr>
      <vt:lpstr>overall plan</vt:lpstr>
      <vt:lpstr>Data collection and network modeling</vt:lpstr>
      <vt:lpstr>Ateam coupling</vt:lpstr>
      <vt:lpstr>Grid impact analysis</vt:lpstr>
      <vt:lpstr>Data collection and network modeling</vt:lpstr>
      <vt:lpstr>Data collection and network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Market Analysis for The Goldendale and Banner Mountain Projects</dc:title>
  <dc:creator>Jonghwan Kwon</dc:creator>
  <cp:lastModifiedBy>Wang, Lusha</cp:lastModifiedBy>
  <cp:revision>388</cp:revision>
  <dcterms:created xsi:type="dcterms:W3CDTF">2019-07-30T16:50:34Z</dcterms:created>
  <dcterms:modified xsi:type="dcterms:W3CDTF">2022-10-28T16:40:20Z</dcterms:modified>
</cp:coreProperties>
</file>